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68" r:id="rId21"/>
    <p:sldId id="369" r:id="rId22"/>
    <p:sldId id="370" r:id="rId23"/>
    <p:sldId id="371" r:id="rId24"/>
    <p:sldId id="340" r:id="rId25"/>
    <p:sldId id="355" r:id="rId26"/>
    <p:sldId id="354" r:id="rId27"/>
    <p:sldId id="353" r:id="rId28"/>
    <p:sldId id="352" r:id="rId29"/>
    <p:sldId id="339" r:id="rId30"/>
    <p:sldId id="334" r:id="rId31"/>
    <p:sldId id="335" r:id="rId32"/>
    <p:sldId id="336" r:id="rId33"/>
    <p:sldId id="337" r:id="rId34"/>
    <p:sldId id="372" r:id="rId35"/>
    <p:sldId id="375" r:id="rId36"/>
    <p:sldId id="373" r:id="rId37"/>
    <p:sldId id="377" r:id="rId38"/>
    <p:sldId id="376" r:id="rId39"/>
    <p:sldId id="366" r:id="rId40"/>
  </p:sldIdLst>
  <p:sldSz cx="12188825" cy="6858000"/>
  <p:notesSz cx="6858000" cy="9144000"/>
  <p:custDataLst>
    <p:tags r:id="rId43"/>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 id="368"/>
            <p14:sldId id="369"/>
            <p14:sldId id="370"/>
            <p14:sldId id="371"/>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72"/>
            <p14:sldId id="375"/>
            <p14:sldId id="373"/>
            <p14:sldId id="377"/>
            <p14:sldId id="376"/>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3333FF"/>
    <a:srgbClr val="3333CC"/>
    <a:srgbClr val="4E78F0"/>
    <a:srgbClr val="F0932C"/>
    <a:srgbClr val="0066FF"/>
    <a:srgbClr val="3366FF"/>
    <a:srgbClr val="E6E6E6"/>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81" d="100"/>
          <a:sy n="81" d="100"/>
        </p:scale>
        <p:origin x="72"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legg\Documents\GitHub\OI-Project\soggetti_setacciato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PERCENTUALE DI</a:t>
            </a:r>
            <a:r>
              <a:rPr lang="it-IT" baseline="0"/>
              <a:t> PROGETTI PER NUMERO DI SOGGETTI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scatterChart>
        <c:scatterStyle val="lineMarker"/>
        <c:varyColors val="0"/>
        <c:ser>
          <c:idx val="0"/>
          <c:order val="0"/>
          <c:spPr>
            <a:ln w="19050" cap="rnd">
              <a:solidFill>
                <a:srgbClr val="3333FF"/>
              </a:solidFill>
              <a:round/>
            </a:ln>
            <a:effectLst/>
          </c:spPr>
          <c:marker>
            <c:symbol val="circle"/>
            <c:size val="5"/>
            <c:spPr>
              <a:solidFill>
                <a:srgbClr val="3333CC"/>
              </a:solidFill>
              <a:ln w="9525">
                <a:solidFill>
                  <a:srgbClr val="3333FF"/>
                </a:solidFill>
              </a:ln>
              <a:effectLst/>
            </c:spPr>
          </c:marker>
          <c:xVal>
            <c:numRef>
              <c:f>Foglio1!$A$2:$A$45</c:f>
              <c:numCache>
                <c:formatCode>General</c:formatCode>
                <c:ptCount val="44"/>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28</c:v>
                </c:pt>
                <c:pt idx="26">
                  <c:v>29</c:v>
                </c:pt>
                <c:pt idx="27">
                  <c:v>30</c:v>
                </c:pt>
                <c:pt idx="28">
                  <c:v>31</c:v>
                </c:pt>
                <c:pt idx="29">
                  <c:v>32</c:v>
                </c:pt>
                <c:pt idx="30">
                  <c:v>33</c:v>
                </c:pt>
                <c:pt idx="31">
                  <c:v>34</c:v>
                </c:pt>
                <c:pt idx="32">
                  <c:v>35</c:v>
                </c:pt>
                <c:pt idx="33">
                  <c:v>39</c:v>
                </c:pt>
                <c:pt idx="34">
                  <c:v>43</c:v>
                </c:pt>
                <c:pt idx="35">
                  <c:v>44</c:v>
                </c:pt>
                <c:pt idx="36">
                  <c:v>45</c:v>
                </c:pt>
                <c:pt idx="37">
                  <c:v>51</c:v>
                </c:pt>
                <c:pt idx="38">
                  <c:v>58</c:v>
                </c:pt>
                <c:pt idx="39">
                  <c:v>62</c:v>
                </c:pt>
                <c:pt idx="40">
                  <c:v>87</c:v>
                </c:pt>
                <c:pt idx="41">
                  <c:v>104</c:v>
                </c:pt>
                <c:pt idx="42">
                  <c:v>122</c:v>
                </c:pt>
                <c:pt idx="43">
                  <c:v>136</c:v>
                </c:pt>
              </c:numCache>
            </c:numRef>
          </c:xVal>
          <c:yVal>
            <c:numRef>
              <c:f>Foglio1!$C$2:$C$45</c:f>
              <c:numCache>
                <c:formatCode>0%</c:formatCode>
                <c:ptCount val="44"/>
                <c:pt idx="0">
                  <c:v>4.3720435524953118E-2</c:v>
                </c:pt>
                <c:pt idx="1">
                  <c:v>0.69325720043664452</c:v>
                </c:pt>
                <c:pt idx="2">
                  <c:v>1.9593024883141602E-2</c:v>
                </c:pt>
                <c:pt idx="3">
                  <c:v>3.4147843367761076E-2</c:v>
                </c:pt>
                <c:pt idx="4">
                  <c:v>3.0733059030984968E-2</c:v>
                </c:pt>
                <c:pt idx="5">
                  <c:v>1.4694768662356202E-2</c:v>
                </c:pt>
                <c:pt idx="6">
                  <c:v>2.4631231281663727E-2</c:v>
                </c:pt>
                <c:pt idx="7">
                  <c:v>1.0328323116970359E-2</c:v>
                </c:pt>
                <c:pt idx="8">
                  <c:v>1.1196014218938058E-2</c:v>
                </c:pt>
                <c:pt idx="9">
                  <c:v>4.618355865311949E-3</c:v>
                </c:pt>
                <c:pt idx="10">
                  <c:v>8.7328910907716849E-3</c:v>
                </c:pt>
                <c:pt idx="11">
                  <c:v>1.1643854787695581E-2</c:v>
                </c:pt>
                <c:pt idx="12">
                  <c:v>5.8779074649424803E-3</c:v>
                </c:pt>
                <c:pt idx="13">
                  <c:v>6.2977579981526579E-3</c:v>
                </c:pt>
                <c:pt idx="14">
                  <c:v>4.4784056875752229E-3</c:v>
                </c:pt>
                <c:pt idx="15">
                  <c:v>3.8066448344389399E-3</c:v>
                </c:pt>
                <c:pt idx="16">
                  <c:v>7.5573095977831892E-3</c:v>
                </c:pt>
                <c:pt idx="17">
                  <c:v>4.7862960785960201E-3</c:v>
                </c:pt>
                <c:pt idx="18">
                  <c:v>5.5980071094690288E-3</c:v>
                </c:pt>
                <c:pt idx="19">
                  <c:v>2.9389537324712401E-3</c:v>
                </c:pt>
                <c:pt idx="20">
                  <c:v>3.6946846922495591E-3</c:v>
                </c:pt>
                <c:pt idx="21">
                  <c:v>1.9313124527668151E-3</c:v>
                </c:pt>
                <c:pt idx="22">
                  <c:v>2.687043412545134E-3</c:v>
                </c:pt>
                <c:pt idx="23">
                  <c:v>3.4987544434181431E-3</c:v>
                </c:pt>
                <c:pt idx="24">
                  <c:v>1.4554818484619476E-3</c:v>
                </c:pt>
                <c:pt idx="25">
                  <c:v>3.9186049766283199E-3</c:v>
                </c:pt>
                <c:pt idx="26">
                  <c:v>1.6234220617460185E-3</c:v>
                </c:pt>
                <c:pt idx="27">
                  <c:v>8.3970106642035434E-4</c:v>
                </c:pt>
                <c:pt idx="28">
                  <c:v>8.6769110196769945E-4</c:v>
                </c:pt>
                <c:pt idx="29">
                  <c:v>1.7913622750300893E-3</c:v>
                </c:pt>
                <c:pt idx="30">
                  <c:v>1.8473423461247795E-3</c:v>
                </c:pt>
                <c:pt idx="31">
                  <c:v>1.90332241721947E-3</c:v>
                </c:pt>
                <c:pt idx="32">
                  <c:v>9.7965124415707997E-4</c:v>
                </c:pt>
                <c:pt idx="33">
                  <c:v>3.2748341590393818E-3</c:v>
                </c:pt>
                <c:pt idx="34">
                  <c:v>1.2035715285358412E-3</c:v>
                </c:pt>
                <c:pt idx="35">
                  <c:v>1.2315615640831864E-3</c:v>
                </c:pt>
                <c:pt idx="36">
                  <c:v>1.2595515996305315E-3</c:v>
                </c:pt>
                <c:pt idx="37">
                  <c:v>1.4274918129146023E-3</c:v>
                </c:pt>
                <c:pt idx="38">
                  <c:v>1.6234220617460185E-3</c:v>
                </c:pt>
                <c:pt idx="39">
                  <c:v>1.7353822039353989E-3</c:v>
                </c:pt>
                <c:pt idx="40">
                  <c:v>2.4351330926190278E-3</c:v>
                </c:pt>
                <c:pt idx="41">
                  <c:v>2.9109636969238952E-3</c:v>
                </c:pt>
                <c:pt idx="42">
                  <c:v>3.4147843367761076E-3</c:v>
                </c:pt>
                <c:pt idx="43">
                  <c:v>3.8066448344389399E-3</c:v>
                </c:pt>
              </c:numCache>
            </c:numRef>
          </c:yVal>
          <c:smooth val="0"/>
          <c:extLst>
            <c:ext xmlns:c16="http://schemas.microsoft.com/office/drawing/2014/chart" uri="{C3380CC4-5D6E-409C-BE32-E72D297353CC}">
              <c16:uniqueId val="{00000000-4C99-4145-A576-2428C507FCAA}"/>
            </c:ext>
          </c:extLst>
        </c:ser>
        <c:dLbls>
          <c:showLegendKey val="0"/>
          <c:showVal val="0"/>
          <c:showCatName val="0"/>
          <c:showSerName val="0"/>
          <c:showPercent val="0"/>
          <c:showBubbleSize val="0"/>
        </c:dLbls>
        <c:axId val="457076207"/>
        <c:axId val="457072463"/>
      </c:scatterChart>
      <c:valAx>
        <c:axId val="4570762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Soggetti coinvolti per ogni progetto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2463"/>
        <c:crosses val="autoZero"/>
        <c:crossBetween val="midCat"/>
      </c:valAx>
      <c:valAx>
        <c:axId val="457072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Percentuale di progetti sul totale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620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C3B-4B4A-9FAE-BCEDEF9E8672}"/>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C3B-4B4A-9FAE-BCEDEF9E8672}"/>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31/05/2021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31/05/2021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35</a:t>
            </a:fld>
            <a:endParaRPr lang="it-IT" dirty="0"/>
          </a:p>
        </p:txBody>
      </p:sp>
    </p:spTree>
    <p:extLst>
      <p:ext uri="{BB962C8B-B14F-4D97-AF65-F5344CB8AC3E}">
        <p14:creationId xmlns:p14="http://schemas.microsoft.com/office/powerpoint/2010/main" val="2915037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37</a:t>
            </a:fld>
            <a:endParaRPr lang="it-IT" dirty="0"/>
          </a:p>
        </p:txBody>
      </p:sp>
    </p:spTree>
    <p:extLst>
      <p:ext uri="{BB962C8B-B14F-4D97-AF65-F5344CB8AC3E}">
        <p14:creationId xmlns:p14="http://schemas.microsoft.com/office/powerpoint/2010/main" val="83070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57511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74060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1985943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31/05/2021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31/05/2021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31/05/2021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31/05/2021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7" name="Segnaposto contenuto 6">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2077997717"/>
              </p:ext>
            </p:extLst>
          </p:nvPr>
        </p:nvGraphicFramePr>
        <p:xfrm>
          <a:off x="6551612" y="2056383"/>
          <a:ext cx="5519463" cy="4252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700" dirty="0"/>
              <a:t>Il lavoro è stato svolto secondo i seguenti passaggi:</a:t>
            </a:r>
          </a:p>
          <a:p>
            <a:pPr marL="342900" indent="-342900" algn="just">
              <a:buFont typeface="+mj-lt"/>
              <a:buAutoNum type="arabicPeriod"/>
            </a:pPr>
            <a:r>
              <a:rPr lang="it-IT" sz="1700" dirty="0"/>
              <a:t>Operazioni preliminari di filtraggio (ottenuti 300.000 progetti)</a:t>
            </a:r>
          </a:p>
          <a:p>
            <a:pPr marL="342900" indent="-342900" algn="just">
              <a:buFont typeface="+mj-lt"/>
              <a:buAutoNum type="arabicPeriod"/>
            </a:pPr>
            <a:r>
              <a:rPr lang="it-IT" sz="17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700" i="1" dirty="0"/>
              <a:t>.</a:t>
            </a:r>
            <a:r>
              <a:rPr lang="it-IT" sz="1700" i="1" dirty="0" err="1"/>
              <a:t>csv</a:t>
            </a:r>
            <a:r>
              <a:rPr lang="it-IT" sz="1700" i="1" dirty="0"/>
              <a:t> </a:t>
            </a:r>
            <a:r>
              <a:rPr lang="it-IT" sz="1700" dirty="0"/>
              <a:t>contenenti i soli progetti attinenti alle aree dell’integrazione orizzontale/verticale e dell’Internet of </a:t>
            </a:r>
            <a:r>
              <a:rPr lang="it-IT" sz="1700" dirty="0" err="1"/>
              <a:t>Things</a:t>
            </a:r>
            <a:r>
              <a:rPr lang="it-IT" sz="17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700" dirty="0"/>
              <a:t>Combinazione del file Progetto, utilizzando Excel, rispettivamente ai file Localizzazione e Soggetti al fine di affiancare i dati dei progetti di interesse a quelli delle localizzazioni o dei soggetti corrispondenti in un unico file </a:t>
            </a:r>
            <a:r>
              <a:rPr lang="it-IT" sz="1700" i="1" dirty="0"/>
              <a:t>.</a:t>
            </a:r>
            <a:r>
              <a:rPr lang="it-IT" sz="1700" i="1" dirty="0" err="1"/>
              <a:t>xslx</a:t>
            </a:r>
            <a:r>
              <a:rPr lang="it-IT" sz="1700" i="1" dirty="0"/>
              <a:t> </a:t>
            </a:r>
            <a:r>
              <a:rPr lang="it-IT" sz="17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778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294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7134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1451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6E00C493-5973-43E3-B620-F3FD083F7855}"/>
              </a:ext>
            </a:extLst>
          </p:cNvPr>
          <p:cNvSpPr txBox="1"/>
          <p:nvPr/>
        </p:nvSpPr>
        <p:spPr>
          <a:xfrm>
            <a:off x="1487523" y="1628800"/>
            <a:ext cx="9289032" cy="369332"/>
          </a:xfrm>
          <a:prstGeom prst="rect">
            <a:avLst/>
          </a:prstGeom>
          <a:noFill/>
        </p:spPr>
        <p:txBody>
          <a:bodyPr wrap="square" rtlCol="0">
            <a:spAutoFit/>
          </a:bodyPr>
          <a:lstStyle/>
          <a:p>
            <a:r>
              <a:rPr lang="it-IT" dirty="0"/>
              <a:t>È stato riscontrato che la maggior parte dei progetti (69%) presenta tre soggetti coinvolti.</a:t>
            </a:r>
          </a:p>
        </p:txBody>
      </p:sp>
      <p:graphicFrame>
        <p:nvGraphicFramePr>
          <p:cNvPr id="23" name="Grafico 22">
            <a:extLst>
              <a:ext uri="{FF2B5EF4-FFF2-40B4-BE49-F238E27FC236}">
                <a16:creationId xmlns:a16="http://schemas.microsoft.com/office/drawing/2014/main" id="{BDFC834C-5D14-4FEC-A4B5-6274AA3E5B1C}"/>
              </a:ext>
            </a:extLst>
          </p:cNvPr>
          <p:cNvGraphicFramePr>
            <a:graphicFrameLocks/>
          </p:cNvGraphicFramePr>
          <p:nvPr>
            <p:extLst>
              <p:ext uri="{D42A27DB-BD31-4B8C-83A1-F6EECF244321}">
                <p14:modId xmlns:p14="http://schemas.microsoft.com/office/powerpoint/2010/main" val="2599227749"/>
              </p:ext>
            </p:extLst>
          </p:nvPr>
        </p:nvGraphicFramePr>
        <p:xfrm>
          <a:off x="1269876" y="2292237"/>
          <a:ext cx="10585176" cy="4581128"/>
        </p:xfrm>
        <a:graphic>
          <a:graphicData uri="http://schemas.openxmlformats.org/drawingml/2006/chart">
            <c:chart xmlns:c="http://schemas.openxmlformats.org/drawingml/2006/chart" xmlns:r="http://schemas.openxmlformats.org/officeDocument/2006/relationships" r:id="rId2"/>
          </a:graphicData>
        </a:graphic>
      </p:graphicFrame>
      <p:sp>
        <p:nvSpPr>
          <p:cNvPr id="26" name="CasellaDiTesto 25">
            <a:extLst>
              <a:ext uri="{FF2B5EF4-FFF2-40B4-BE49-F238E27FC236}">
                <a16:creationId xmlns:a16="http://schemas.microsoft.com/office/drawing/2014/main" id="{E3F89CE1-AB08-4ABB-B3DA-4B3F7AAA0468}"/>
              </a:ext>
            </a:extLst>
          </p:cNvPr>
          <p:cNvSpPr txBox="1"/>
          <p:nvPr/>
        </p:nvSpPr>
        <p:spPr>
          <a:xfrm>
            <a:off x="1485900" y="594671"/>
            <a:ext cx="8208912" cy="584775"/>
          </a:xfrm>
          <a:prstGeom prst="rect">
            <a:avLst/>
          </a:prstGeom>
          <a:noFill/>
        </p:spPr>
        <p:txBody>
          <a:bodyPr wrap="square" rtlCol="0">
            <a:spAutoFit/>
          </a:bodyPr>
          <a:lstStyle/>
          <a:p>
            <a:r>
              <a:rPr lang="it-IT" sz="3200" dirty="0">
                <a:solidFill>
                  <a:schemeClr val="accent1">
                    <a:lumMod val="50000"/>
                  </a:schemeClr>
                </a:solidFill>
                <a:latin typeface="+mj-lt"/>
                <a:ea typeface="+mj-ea"/>
                <a:cs typeface="+mj-cs"/>
              </a:rPr>
              <a:t>Analisi di coinvolgimento dei soggetti</a:t>
            </a:r>
          </a:p>
        </p:txBody>
      </p:sp>
    </p:spTree>
    <p:extLst>
      <p:ext uri="{BB962C8B-B14F-4D97-AF65-F5344CB8AC3E}">
        <p14:creationId xmlns:p14="http://schemas.microsoft.com/office/powerpoint/2010/main" val="23525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Progetto con il massimo finanziamento totale pubblico per l’Integrazione</a:t>
            </a:r>
          </a:p>
        </p:txBody>
      </p:sp>
    </p:spTree>
    <p:extLst>
      <p:ext uri="{BB962C8B-B14F-4D97-AF65-F5344CB8AC3E}">
        <p14:creationId xmlns:p14="http://schemas.microsoft.com/office/powerpoint/2010/main" val="3646762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10;&#10;Descrizione generata automaticamente">
            <a:extLst>
              <a:ext uri="{FF2B5EF4-FFF2-40B4-BE49-F238E27FC236}">
                <a16:creationId xmlns:a16="http://schemas.microsoft.com/office/drawing/2014/main" id="{A0F59C53-61F2-4432-921C-BBC31F4F1F0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69876" y="836712"/>
            <a:ext cx="11054801" cy="6218062"/>
          </a:xfrm>
        </p:spPr>
      </p:pic>
      <p:sp>
        <p:nvSpPr>
          <p:cNvPr id="7" name="CasellaDiTesto 6">
            <a:extLst>
              <a:ext uri="{FF2B5EF4-FFF2-40B4-BE49-F238E27FC236}">
                <a16:creationId xmlns:a16="http://schemas.microsoft.com/office/drawing/2014/main" id="{43683EB5-E1B3-4D5C-B69B-342ACE31BD9B}"/>
              </a:ext>
            </a:extLst>
          </p:cNvPr>
          <p:cNvSpPr txBox="1"/>
          <p:nvPr/>
        </p:nvSpPr>
        <p:spPr>
          <a:xfrm>
            <a:off x="2638028" y="6491781"/>
            <a:ext cx="1368152" cy="369332"/>
          </a:xfrm>
          <a:prstGeom prst="rect">
            <a:avLst/>
          </a:prstGeom>
          <a:solidFill>
            <a:srgbClr val="F8F8F8"/>
          </a:solidFill>
        </p:spPr>
        <p:txBody>
          <a:bodyPr wrap="square" rtlCol="0">
            <a:spAutoFit/>
          </a:bodyPr>
          <a:lstStyle/>
          <a:p>
            <a:endParaRPr lang="it-IT" dirty="0"/>
          </a:p>
        </p:txBody>
      </p:sp>
      <p:sp>
        <p:nvSpPr>
          <p:cNvPr id="8" name="CasellaDiTesto 7">
            <a:extLst>
              <a:ext uri="{FF2B5EF4-FFF2-40B4-BE49-F238E27FC236}">
                <a16:creationId xmlns:a16="http://schemas.microsoft.com/office/drawing/2014/main" id="{B7C6FAED-84F1-48C1-B209-F0EB28CFF649}"/>
              </a:ext>
            </a:extLst>
          </p:cNvPr>
          <p:cNvSpPr txBox="1"/>
          <p:nvPr/>
        </p:nvSpPr>
        <p:spPr>
          <a:xfrm>
            <a:off x="6742484" y="3140968"/>
            <a:ext cx="5112568" cy="6924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400" dirty="0">
                <a:latin typeface="Calibri" panose="020F0502020204030204" pitchFamily="34" charset="0"/>
                <a:cs typeface="Calibri" panose="020F0502020204030204" pitchFamily="34" charset="0"/>
              </a:rPr>
              <a:t>L'obiettivo specifico è quello di rafforzare il sistema innovativo regionale attraverso progetti tematici di R&amp;I</a:t>
            </a:r>
          </a:p>
          <a:p>
            <a:endParaRPr lang="it-IT" sz="11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BA9BDC0E-0FBB-4854-81C5-8132375FE835}"/>
              </a:ext>
            </a:extLst>
          </p:cNvPr>
          <p:cNvSpPr txBox="1"/>
          <p:nvPr/>
        </p:nvSpPr>
        <p:spPr>
          <a:xfrm>
            <a:off x="1701924" y="200748"/>
            <a:ext cx="3672408" cy="369332"/>
          </a:xfrm>
          <a:prstGeom prst="rect">
            <a:avLst/>
          </a:prstGeom>
          <a:noFill/>
        </p:spPr>
        <p:txBody>
          <a:bodyPr wrap="square" rtlCol="0">
            <a:spAutoFit/>
          </a:bodyPr>
          <a:lstStyle/>
          <a:p>
            <a:r>
              <a:rPr lang="it-IT" dirty="0"/>
              <a:t>CUP: B86G17000160007</a:t>
            </a:r>
          </a:p>
        </p:txBody>
      </p:sp>
    </p:spTree>
    <p:extLst>
      <p:ext uri="{BB962C8B-B14F-4D97-AF65-F5344CB8AC3E}">
        <p14:creationId xmlns:p14="http://schemas.microsoft.com/office/powerpoint/2010/main" val="17685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Progetto con il massimo finanziamento totale pubblico per l’IoT</a:t>
            </a:r>
          </a:p>
        </p:txBody>
      </p:sp>
    </p:spTree>
    <p:extLst>
      <p:ext uri="{BB962C8B-B14F-4D97-AF65-F5344CB8AC3E}">
        <p14:creationId xmlns:p14="http://schemas.microsoft.com/office/powerpoint/2010/main" val="390855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0F5C9A41-732B-452E-8794-1762B5AA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82" y="449757"/>
            <a:ext cx="11305256" cy="6606094"/>
          </a:xfrm>
          <a:prstGeom prst="rect">
            <a:avLst/>
          </a:prstGeom>
        </p:spPr>
      </p:pic>
      <p:sp>
        <p:nvSpPr>
          <p:cNvPr id="8" name="CasellaDiTesto 7">
            <a:extLst>
              <a:ext uri="{FF2B5EF4-FFF2-40B4-BE49-F238E27FC236}">
                <a16:creationId xmlns:a16="http://schemas.microsoft.com/office/drawing/2014/main" id="{3FFCA96E-EE4A-4C9F-9155-678DE241F6BA}"/>
              </a:ext>
            </a:extLst>
          </p:cNvPr>
          <p:cNvSpPr txBox="1"/>
          <p:nvPr/>
        </p:nvSpPr>
        <p:spPr>
          <a:xfrm>
            <a:off x="2638028" y="6364797"/>
            <a:ext cx="1368152" cy="369332"/>
          </a:xfrm>
          <a:prstGeom prst="rect">
            <a:avLst/>
          </a:prstGeom>
          <a:solidFill>
            <a:srgbClr val="F8F8F8"/>
          </a:solidFill>
        </p:spPr>
        <p:txBody>
          <a:bodyPr wrap="square" rtlCol="0">
            <a:spAutoFit/>
          </a:bodyPr>
          <a:lstStyle/>
          <a:p>
            <a:endParaRPr lang="it-IT" dirty="0"/>
          </a:p>
        </p:txBody>
      </p:sp>
      <p:sp>
        <p:nvSpPr>
          <p:cNvPr id="9" name="CasellaDiTesto 8">
            <a:extLst>
              <a:ext uri="{FF2B5EF4-FFF2-40B4-BE49-F238E27FC236}">
                <a16:creationId xmlns:a16="http://schemas.microsoft.com/office/drawing/2014/main" id="{DCFE49AB-72F0-43A4-A3DF-FF0F12B969DF}"/>
              </a:ext>
            </a:extLst>
          </p:cNvPr>
          <p:cNvSpPr txBox="1"/>
          <p:nvPr/>
        </p:nvSpPr>
        <p:spPr>
          <a:xfrm>
            <a:off x="6819310" y="3356992"/>
            <a:ext cx="5112568"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200" dirty="0">
                <a:latin typeface="Calibri" panose="020F0502020204030204" pitchFamily="34" charset="0"/>
                <a:cs typeface="Calibri" panose="020F0502020204030204" pitchFamily="34" charset="0"/>
              </a:rPr>
              <a:t>RIDUZIONE DEI DIVARI DIGITALI NEI TERRITORI E DIFFUSIONE DI CONNETTIVITA’ IN BANDA ULTRA LARGA ("DIGITAL AGENDA" EUROPEA)</a:t>
            </a:r>
            <a:endParaRPr lang="it-IT" sz="105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001E2AA2-B3BD-4486-9A5B-B76E89B7B30D}"/>
              </a:ext>
            </a:extLst>
          </p:cNvPr>
          <p:cNvSpPr txBox="1"/>
          <p:nvPr/>
        </p:nvSpPr>
        <p:spPr>
          <a:xfrm>
            <a:off x="1557908" y="265091"/>
            <a:ext cx="4392488" cy="369332"/>
          </a:xfrm>
          <a:prstGeom prst="rect">
            <a:avLst/>
          </a:prstGeom>
          <a:noFill/>
        </p:spPr>
        <p:txBody>
          <a:bodyPr wrap="square" rtlCol="0">
            <a:spAutoFit/>
          </a:bodyPr>
          <a:lstStyle/>
          <a:p>
            <a:r>
              <a:rPr lang="it-IT" dirty="0"/>
              <a:t>CUP: B62F14000400004</a:t>
            </a:r>
          </a:p>
        </p:txBody>
      </p:sp>
    </p:spTree>
    <p:extLst>
      <p:ext uri="{BB962C8B-B14F-4D97-AF65-F5344CB8AC3E}">
        <p14:creationId xmlns:p14="http://schemas.microsoft.com/office/powerpoint/2010/main" val="329276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 pertanto non è stato possibile determinare la precisione in termini quantitativi ma solo qualitativi.</a:t>
            </a:r>
          </a:p>
          <a:p>
            <a:pPr algn="just"/>
            <a:r>
              <a:rPr lang="it-IT" dirty="0"/>
              <a:t>Quindi è stato adottato un approccio che osservasse l’insieme di progetti da un punto di vista macroscopico, in modo da poter ricavare informazioni concernenti i trend temporali e le distribuzioni geografiche e settoriali.</a:t>
            </a:r>
          </a:p>
          <a:p>
            <a:pPr marL="0" indent="0" algn="just">
              <a:buNone/>
            </a:pPr>
            <a:endParaRPr lang="it-IT" dirty="0"/>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850</TotalTime>
  <Words>2293</Words>
  <Application>Microsoft Office PowerPoint</Application>
  <PresentationFormat>Personalizzato</PresentationFormat>
  <Paragraphs>215</Paragraphs>
  <Slides>39</Slides>
  <Notes>17</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39</vt:i4>
      </vt:variant>
    </vt:vector>
  </HeadingPairs>
  <TitlesOfParts>
    <vt:vector size="45"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vt:lpstr>
      <vt:lpstr>Distribuzione dei finanziamenti</vt:lpstr>
      <vt:lpstr>Somma dei finanziamenti totali dal 2014 al 2020</vt:lpstr>
      <vt:lpstr>Analisi per settore nei progetti sulla Integrazione Verticale e Orizzontale</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Presentazione standard di PowerPoint</vt:lpstr>
      <vt:lpstr>Progetto con il massimo finanziamento totale pubblico per l’Integrazione</vt:lpstr>
      <vt:lpstr>Presentazione standard di PowerPoint</vt:lpstr>
      <vt:lpstr>Progetto con il massimo finanziamento totale pubblico per l’IoT</vt:lpstr>
      <vt:lpstr>Presentazione standard di PowerPoint</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81</cp:revision>
  <dcterms:created xsi:type="dcterms:W3CDTF">2021-05-13T19:38:01Z</dcterms:created>
  <dcterms:modified xsi:type="dcterms:W3CDTF">2021-05-31T20:32:28Z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